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6" r:id="rId2"/>
  </p:sldIdLst>
  <p:sldSz cx="30267275" cy="213963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1pPr>
    <a:lvl2pPr marL="360429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2pPr>
    <a:lvl3pPr marL="720864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3pPr>
    <a:lvl4pPr marL="1081296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4pPr>
    <a:lvl5pPr marL="1441725" algn="l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5pPr>
    <a:lvl6pPr marL="1802160" algn="l" defTabSz="720864" rtl="0" eaLnBrk="1" latinLnBrk="0" hangingPunct="1"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6pPr>
    <a:lvl7pPr marL="2162590" algn="l" defTabSz="720864" rtl="0" eaLnBrk="1" latinLnBrk="0" hangingPunct="1"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7pPr>
    <a:lvl8pPr marL="2523022" algn="l" defTabSz="720864" rtl="0" eaLnBrk="1" latinLnBrk="0" hangingPunct="1"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8pPr>
    <a:lvl9pPr marL="2883457" algn="l" defTabSz="720864" rtl="0" eaLnBrk="1" latinLnBrk="0" hangingPunct="1">
      <a:defRPr sz="2600" kern="1200">
        <a:solidFill>
          <a:schemeClr val="tx1"/>
        </a:solidFill>
        <a:latin typeface="Trebuchet MS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18" userDrawn="1">
          <p15:clr>
            <a:srgbClr val="A4A3A4"/>
          </p15:clr>
        </p15:guide>
        <p15:guide id="2" pos="10318" userDrawn="1">
          <p15:clr>
            <a:srgbClr val="A4A3A4"/>
          </p15:clr>
        </p15:guide>
        <p15:guide id="3" orient="horz" pos="6739">
          <p15:clr>
            <a:srgbClr val="A4A3A4"/>
          </p15:clr>
        </p15:guide>
        <p15:guide id="4" pos="953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erdaus" initials="F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1E23"/>
    <a:srgbClr val="70AD47"/>
    <a:srgbClr val="4472C4"/>
    <a:srgbClr val="FFC000"/>
    <a:srgbClr val="A5A5A5"/>
    <a:srgbClr val="ED7D31"/>
    <a:srgbClr val="5B9BD5"/>
    <a:srgbClr val="800000"/>
    <a:srgbClr val="886742"/>
    <a:srgbClr val="964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132" autoAdjust="0"/>
    <p:restoredTop sz="86355" autoAdjust="0"/>
  </p:normalViewPr>
  <p:slideViewPr>
    <p:cSldViewPr>
      <p:cViewPr varScale="1">
        <p:scale>
          <a:sx n="29" d="100"/>
          <a:sy n="29" d="100"/>
        </p:scale>
        <p:origin x="18" y="96"/>
      </p:cViewPr>
      <p:guideLst>
        <p:guide orient="horz" pos="10318"/>
        <p:guide pos="10318"/>
        <p:guide orient="horz" pos="6739"/>
        <p:guide pos="95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754313" y="514350"/>
            <a:ext cx="3635375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E0F78C6-9E32-4F2C-8098-118F7EA771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013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360429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720864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081296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441725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1802160" algn="l" defTabSz="7208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162590" algn="l" defTabSz="7208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2523022" algn="l" defTabSz="7208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2883457" algn="l" defTabSz="720864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4313" y="514350"/>
            <a:ext cx="3635375" cy="2571750"/>
          </a:xfrm>
          <a:ln/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6BD7828-A213-4A6B-906B-853BF6FD1CE2}" type="slidenum">
              <a:rPr lang="en-US" smtClean="0"/>
              <a:pPr/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450159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6646730"/>
            <a:ext cx="25727184" cy="458634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1" y="12124584"/>
            <a:ext cx="21187093" cy="54679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748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949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4246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8995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374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84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324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799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45C84D-0D12-47B3-9CC3-59F4335AA15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B3231F-87F1-424D-A6C6-0D1B9A53469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36215" y="2674540"/>
            <a:ext cx="22542814" cy="569578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07769" y="2674540"/>
            <a:ext cx="67123988" cy="5695781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2A73DC-5F65-45FE-BC15-6F03644A1C8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FEFFC1-D9BA-4DED-ABD7-3A6423E56F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6" y="13749121"/>
            <a:ext cx="25727184" cy="4249548"/>
          </a:xfrm>
        </p:spPr>
        <p:txBody>
          <a:bodyPr anchor="t"/>
          <a:lstStyle>
            <a:lvl1pPr algn="l">
              <a:defRPr sz="129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6" y="9068695"/>
            <a:ext cx="25727184" cy="4680445"/>
          </a:xfrm>
        </p:spPr>
        <p:txBody>
          <a:bodyPr anchor="b"/>
          <a:lstStyle>
            <a:lvl1pPr marL="0" indent="0">
              <a:buNone/>
              <a:defRPr sz="6500">
                <a:solidFill>
                  <a:schemeClr val="tx1">
                    <a:tint val="75000"/>
                  </a:schemeClr>
                </a:solidFill>
              </a:defRPr>
            </a:lvl1pPr>
            <a:lvl2pPr marL="147488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2pPr>
            <a:lvl3pPr marL="2949777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3pPr>
            <a:lvl4pPr marL="4424666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4pPr>
            <a:lvl5pPr marL="5899554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5pPr>
            <a:lvl6pPr marL="7374443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6pPr>
            <a:lvl7pPr marL="8849331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7pPr>
            <a:lvl8pPr marL="10324217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8pPr>
            <a:lvl9pPr marL="11799109" indent="0">
              <a:buNone/>
              <a:defRPr sz="4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94BE1C-01ED-477B-882B-4C03F53FCD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07764" y="15576724"/>
            <a:ext cx="44833401" cy="4405562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5620" y="15576724"/>
            <a:ext cx="44833401" cy="44055626"/>
          </a:xfrm>
        </p:spPr>
        <p:txBody>
          <a:bodyPr/>
          <a:lstStyle>
            <a:lvl1pPr>
              <a:defRPr sz="9000"/>
            </a:lvl1pPr>
            <a:lvl2pPr>
              <a:defRPr sz="7700"/>
            </a:lvl2pPr>
            <a:lvl3pPr>
              <a:defRPr sz="65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44D9F9-E597-48DF-8C27-571073B717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4" y="856845"/>
            <a:ext cx="27240548" cy="356605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4789411"/>
            <a:ext cx="13373303" cy="1995998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4889" indent="0">
              <a:buNone/>
              <a:defRPr sz="6500" b="1"/>
            </a:lvl2pPr>
            <a:lvl3pPr marL="2949777" indent="0">
              <a:buNone/>
              <a:defRPr sz="5800" b="1"/>
            </a:lvl3pPr>
            <a:lvl4pPr marL="4424666" indent="0">
              <a:buNone/>
              <a:defRPr sz="5200" b="1"/>
            </a:lvl4pPr>
            <a:lvl5pPr marL="5899554" indent="0">
              <a:buNone/>
              <a:defRPr sz="5200" b="1"/>
            </a:lvl5pPr>
            <a:lvl6pPr marL="7374443" indent="0">
              <a:buNone/>
              <a:defRPr sz="5200" b="1"/>
            </a:lvl6pPr>
            <a:lvl7pPr marL="8849331" indent="0">
              <a:buNone/>
              <a:defRPr sz="5200" b="1"/>
            </a:lvl7pPr>
            <a:lvl8pPr marL="10324217" indent="0">
              <a:buNone/>
              <a:defRPr sz="5200" b="1"/>
            </a:lvl8pPr>
            <a:lvl9pPr marL="11799109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4" y="6785408"/>
            <a:ext cx="13373303" cy="12327653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60" y="4789411"/>
            <a:ext cx="13378556" cy="1995998"/>
          </a:xfrm>
        </p:spPr>
        <p:txBody>
          <a:bodyPr anchor="b"/>
          <a:lstStyle>
            <a:lvl1pPr marL="0" indent="0">
              <a:buNone/>
              <a:defRPr sz="7700" b="1"/>
            </a:lvl1pPr>
            <a:lvl2pPr marL="1474889" indent="0">
              <a:buNone/>
              <a:defRPr sz="6500" b="1"/>
            </a:lvl2pPr>
            <a:lvl3pPr marL="2949777" indent="0">
              <a:buNone/>
              <a:defRPr sz="5800" b="1"/>
            </a:lvl3pPr>
            <a:lvl4pPr marL="4424666" indent="0">
              <a:buNone/>
              <a:defRPr sz="5200" b="1"/>
            </a:lvl4pPr>
            <a:lvl5pPr marL="5899554" indent="0">
              <a:buNone/>
              <a:defRPr sz="5200" b="1"/>
            </a:lvl5pPr>
            <a:lvl6pPr marL="7374443" indent="0">
              <a:buNone/>
              <a:defRPr sz="5200" b="1"/>
            </a:lvl6pPr>
            <a:lvl7pPr marL="8849331" indent="0">
              <a:buNone/>
              <a:defRPr sz="5200" b="1"/>
            </a:lvl7pPr>
            <a:lvl8pPr marL="10324217" indent="0">
              <a:buNone/>
              <a:defRPr sz="5200" b="1"/>
            </a:lvl8pPr>
            <a:lvl9pPr marL="11799109" indent="0">
              <a:buNone/>
              <a:defRPr sz="5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60" y="6785408"/>
            <a:ext cx="13378556" cy="12327653"/>
          </a:xfrm>
        </p:spPr>
        <p:txBody>
          <a:bodyPr/>
          <a:lstStyle>
            <a:lvl1pPr>
              <a:defRPr sz="7700"/>
            </a:lvl1pPr>
            <a:lvl2pPr>
              <a:defRPr sz="65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BC12D1-60F8-48AE-B908-0BA5C3DBE9C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C82FD1-9FFC-4CB2-AE66-8596E0F54D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4ABAFE-F44F-486E-ADB7-C2DCBFAED3E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85" y="851891"/>
            <a:ext cx="9957725" cy="3625488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4" y="851911"/>
            <a:ext cx="16920247" cy="18261171"/>
          </a:xfrm>
        </p:spPr>
        <p:txBody>
          <a:bodyPr/>
          <a:lstStyle>
            <a:lvl1pPr>
              <a:defRPr sz="10300"/>
            </a:lvl1pPr>
            <a:lvl2pPr>
              <a:defRPr sz="9000"/>
            </a:lvl2pPr>
            <a:lvl3pPr>
              <a:defRPr sz="7700"/>
            </a:lvl3pPr>
            <a:lvl4pPr>
              <a:defRPr sz="6500"/>
            </a:lvl4pPr>
            <a:lvl5pPr>
              <a:defRPr sz="6500"/>
            </a:lvl5pPr>
            <a:lvl6pPr>
              <a:defRPr sz="6500"/>
            </a:lvl6pPr>
            <a:lvl7pPr>
              <a:defRPr sz="6500"/>
            </a:lvl7pPr>
            <a:lvl8pPr>
              <a:defRPr sz="6500"/>
            </a:lvl8pPr>
            <a:lvl9pPr>
              <a:defRPr sz="6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85" y="4477387"/>
            <a:ext cx="9957725" cy="14635682"/>
          </a:xfrm>
        </p:spPr>
        <p:txBody>
          <a:bodyPr/>
          <a:lstStyle>
            <a:lvl1pPr marL="0" indent="0">
              <a:buNone/>
              <a:defRPr sz="4500"/>
            </a:lvl1pPr>
            <a:lvl2pPr marL="1474889" indent="0">
              <a:buNone/>
              <a:defRPr sz="3900"/>
            </a:lvl2pPr>
            <a:lvl3pPr marL="2949777" indent="0">
              <a:buNone/>
              <a:defRPr sz="3200"/>
            </a:lvl3pPr>
            <a:lvl4pPr marL="4424666" indent="0">
              <a:buNone/>
              <a:defRPr sz="2900"/>
            </a:lvl4pPr>
            <a:lvl5pPr marL="5899554" indent="0">
              <a:buNone/>
              <a:defRPr sz="2900"/>
            </a:lvl5pPr>
            <a:lvl6pPr marL="7374443" indent="0">
              <a:buNone/>
              <a:defRPr sz="2900"/>
            </a:lvl6pPr>
            <a:lvl7pPr marL="8849331" indent="0">
              <a:buNone/>
              <a:defRPr sz="2900"/>
            </a:lvl7pPr>
            <a:lvl8pPr marL="10324217" indent="0">
              <a:buNone/>
              <a:defRPr sz="2900"/>
            </a:lvl8pPr>
            <a:lvl9pPr marL="11799109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5DD87F-DE3F-4170-B40C-DDC5CCB5855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8" y="14977428"/>
            <a:ext cx="18160365" cy="1768170"/>
          </a:xfrm>
        </p:spPr>
        <p:txBody>
          <a:bodyPr anchor="b"/>
          <a:lstStyle>
            <a:lvl1pPr algn="l">
              <a:defRPr sz="6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8" y="1911801"/>
            <a:ext cx="18160365" cy="12837795"/>
          </a:xfrm>
        </p:spPr>
        <p:txBody>
          <a:bodyPr/>
          <a:lstStyle>
            <a:lvl1pPr marL="0" indent="0">
              <a:buNone/>
              <a:defRPr sz="10300"/>
            </a:lvl1pPr>
            <a:lvl2pPr marL="1474889" indent="0">
              <a:buNone/>
              <a:defRPr sz="9000"/>
            </a:lvl2pPr>
            <a:lvl3pPr marL="2949777" indent="0">
              <a:buNone/>
              <a:defRPr sz="7700"/>
            </a:lvl3pPr>
            <a:lvl4pPr marL="4424666" indent="0">
              <a:buNone/>
              <a:defRPr sz="6500"/>
            </a:lvl4pPr>
            <a:lvl5pPr marL="5899554" indent="0">
              <a:buNone/>
              <a:defRPr sz="6500"/>
            </a:lvl5pPr>
            <a:lvl6pPr marL="7374443" indent="0">
              <a:buNone/>
              <a:defRPr sz="6500"/>
            </a:lvl6pPr>
            <a:lvl7pPr marL="8849331" indent="0">
              <a:buNone/>
              <a:defRPr sz="6500"/>
            </a:lvl7pPr>
            <a:lvl8pPr marL="10324217" indent="0">
              <a:buNone/>
              <a:defRPr sz="6500"/>
            </a:lvl8pPr>
            <a:lvl9pPr marL="11799109" indent="0">
              <a:buNone/>
              <a:defRPr sz="6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8" y="16745598"/>
            <a:ext cx="18160365" cy="2511095"/>
          </a:xfrm>
        </p:spPr>
        <p:txBody>
          <a:bodyPr/>
          <a:lstStyle>
            <a:lvl1pPr marL="0" indent="0">
              <a:buNone/>
              <a:defRPr sz="4500"/>
            </a:lvl1pPr>
            <a:lvl2pPr marL="1474889" indent="0">
              <a:buNone/>
              <a:defRPr sz="3900"/>
            </a:lvl2pPr>
            <a:lvl3pPr marL="2949777" indent="0">
              <a:buNone/>
              <a:defRPr sz="3200"/>
            </a:lvl3pPr>
            <a:lvl4pPr marL="4424666" indent="0">
              <a:buNone/>
              <a:defRPr sz="2900"/>
            </a:lvl4pPr>
            <a:lvl5pPr marL="5899554" indent="0">
              <a:buNone/>
              <a:defRPr sz="2900"/>
            </a:lvl5pPr>
            <a:lvl6pPr marL="7374443" indent="0">
              <a:buNone/>
              <a:defRPr sz="2900"/>
            </a:lvl6pPr>
            <a:lvl7pPr marL="8849331" indent="0">
              <a:buNone/>
              <a:defRPr sz="2900"/>
            </a:lvl7pPr>
            <a:lvl8pPr marL="10324217" indent="0">
              <a:buNone/>
              <a:defRPr sz="2900"/>
            </a:lvl8pPr>
            <a:lvl9pPr marL="11799109" indent="0">
              <a:buNone/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A72ECF9-1CEB-4E98-9F6A-63761EEDAB1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856845"/>
            <a:ext cx="27240548" cy="3566054"/>
          </a:xfrm>
          <a:prstGeom prst="rect">
            <a:avLst/>
          </a:prstGeom>
        </p:spPr>
        <p:txBody>
          <a:bodyPr vert="horz" lIns="294982" tIns="147491" rIns="294982" bIns="14749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4992496"/>
            <a:ext cx="27240548" cy="14120585"/>
          </a:xfrm>
          <a:prstGeom prst="rect">
            <a:avLst/>
          </a:prstGeom>
        </p:spPr>
        <p:txBody>
          <a:bodyPr vert="horz" lIns="294982" tIns="147491" rIns="294982" bIns="14749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19831225"/>
            <a:ext cx="7062364" cy="1139156"/>
          </a:xfrm>
          <a:prstGeom prst="rect">
            <a:avLst/>
          </a:prstGeom>
        </p:spPr>
        <p:txBody>
          <a:bodyPr vert="horz" lIns="294982" tIns="147491" rIns="294982" bIns="147491" rtlCol="0" anchor="ctr"/>
          <a:lstStyle>
            <a:lvl1pPr algn="l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19831225"/>
            <a:ext cx="9584637" cy="1139156"/>
          </a:xfrm>
          <a:prstGeom prst="rect">
            <a:avLst/>
          </a:prstGeom>
        </p:spPr>
        <p:txBody>
          <a:bodyPr vert="horz" lIns="294982" tIns="147491" rIns="294982" bIns="147491" rtlCol="0" anchor="ctr"/>
          <a:lstStyle>
            <a:lvl1pPr algn="ct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19831225"/>
            <a:ext cx="7062364" cy="1139156"/>
          </a:xfrm>
          <a:prstGeom prst="rect">
            <a:avLst/>
          </a:prstGeom>
        </p:spPr>
        <p:txBody>
          <a:bodyPr vert="horz" lIns="294982" tIns="147491" rIns="294982" bIns="147491" rtlCol="0" anchor="ctr"/>
          <a:lstStyle>
            <a:lvl1pPr algn="r">
              <a:defRPr sz="3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236BBA-C249-4283-877D-A880F2767D7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2949777" rtl="0" eaLnBrk="1" latinLnBrk="0" hangingPunct="1">
        <a:spcBef>
          <a:spcPct val="0"/>
        </a:spcBef>
        <a:buNone/>
        <a:defRPr sz="1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06162" indent="-1106162" algn="l" defTabSz="2949777" rtl="0" eaLnBrk="1" latinLnBrk="0" hangingPunct="1">
        <a:spcBef>
          <a:spcPct val="20000"/>
        </a:spcBef>
        <a:buFont typeface="Arial" pitchFamily="34" charset="0"/>
        <a:buChar char="•"/>
        <a:defRPr sz="10300" kern="1200">
          <a:solidFill>
            <a:schemeClr val="tx1"/>
          </a:solidFill>
          <a:latin typeface="+mn-lt"/>
          <a:ea typeface="+mn-ea"/>
          <a:cs typeface="+mn-cs"/>
        </a:defRPr>
      </a:lvl1pPr>
      <a:lvl2pPr marL="2396696" indent="-921808" algn="l" defTabSz="2949777" rtl="0" eaLnBrk="1" latinLnBrk="0" hangingPunct="1">
        <a:spcBef>
          <a:spcPct val="20000"/>
        </a:spcBef>
        <a:buFont typeface="Arial" pitchFamily="34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3687215" indent="-737441" algn="l" defTabSz="2949777" rtl="0" eaLnBrk="1" latinLnBrk="0" hangingPunct="1">
        <a:spcBef>
          <a:spcPct val="20000"/>
        </a:spcBef>
        <a:buFont typeface="Arial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3pPr>
      <a:lvl4pPr marL="5162100" indent="-737441" algn="l" defTabSz="2949777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4pPr>
      <a:lvl5pPr marL="6636992" indent="-737441" algn="l" defTabSz="2949777" rtl="0" eaLnBrk="1" latinLnBrk="0" hangingPunct="1">
        <a:spcBef>
          <a:spcPct val="20000"/>
        </a:spcBef>
        <a:buFont typeface="Arial" pitchFamily="34" charset="0"/>
        <a:buChar char="»"/>
        <a:defRPr sz="6500" kern="1200">
          <a:solidFill>
            <a:schemeClr val="tx1"/>
          </a:solidFill>
          <a:latin typeface="+mn-lt"/>
          <a:ea typeface="+mn-ea"/>
          <a:cs typeface="+mn-cs"/>
        </a:defRPr>
      </a:lvl5pPr>
      <a:lvl6pPr marL="8111877" indent="-737441" algn="l" defTabSz="2949777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6pPr>
      <a:lvl7pPr marL="9586766" indent="-737441" algn="l" defTabSz="2949777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7pPr>
      <a:lvl8pPr marL="11061655" indent="-737441" algn="l" defTabSz="2949777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8pPr>
      <a:lvl9pPr marL="12536543" indent="-737441" algn="l" defTabSz="2949777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1pPr>
      <a:lvl2pPr marL="1474889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2pPr>
      <a:lvl3pPr marL="2949777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3pPr>
      <a:lvl4pPr marL="4424666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899554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74443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849331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10324217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799109" algn="l" defTabSz="2949777" rtl="0" eaLnBrk="1" latinLnBrk="0" hangingPunct="1"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hyperlink" Target="http://www.amazon.ca/s/ref=dp_byline_sr_book_1?ie=UTF8&amp;field-author=Paul+Deitel&amp;search-alias=books-ca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e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483178" y="6949630"/>
            <a:ext cx="145649" cy="380558"/>
          </a:xfrm>
          <a:prstGeom prst="rect">
            <a:avLst/>
          </a:prstGeom>
          <a:noFill/>
        </p:spPr>
        <p:txBody>
          <a:bodyPr wrap="none" lIns="72088" tIns="36039" rIns="72088" bIns="36039" rtlCol="0">
            <a:spAutoFit/>
          </a:bodyPr>
          <a:lstStyle/>
          <a:p>
            <a:endParaRPr lang="en-SG" sz="2000" dirty="0"/>
          </a:p>
        </p:txBody>
      </p:sp>
      <p:sp>
        <p:nvSpPr>
          <p:cNvPr id="8" name="Rectangle 7"/>
          <p:cNvSpPr/>
          <p:nvPr/>
        </p:nvSpPr>
        <p:spPr>
          <a:xfrm>
            <a:off x="793916" y="4297362"/>
            <a:ext cx="8243853" cy="8358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Overview</a:t>
            </a:r>
            <a:endParaRPr lang="en-SG" sz="4500" b="1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104437" y="14584362"/>
            <a:ext cx="9966960" cy="99551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Designs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24443" y="9582693"/>
            <a:ext cx="8213193" cy="775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Motivation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8037" y="5135562"/>
            <a:ext cx="8229600" cy="40123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Atmega 328p (Arduino compatible) microcontroller based project.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Hardware prototype of a market ready product.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Low cost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and a highly reliable smart security system.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Easily extendable design for future modification.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951411" y="15210089"/>
            <a:ext cx="42240" cy="472891"/>
          </a:xfrm>
          <a:prstGeom prst="rect">
            <a:avLst/>
          </a:prstGeom>
          <a:noFill/>
        </p:spPr>
        <p:txBody>
          <a:bodyPr wrap="square" lIns="72088" tIns="36039" rIns="72088" bIns="36039" rtlCol="0">
            <a:spAutoFit/>
          </a:bodyPr>
          <a:lstStyle/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21229637" y="17330742"/>
            <a:ext cx="8153400" cy="838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spc="-239" dirty="0" smtClean="0">
                <a:solidFill>
                  <a:schemeClr val="bg1"/>
                </a:solidFill>
              </a:rPr>
              <a:t>References</a:t>
            </a:r>
            <a:endParaRPr lang="en-SG" sz="4500" spc="-239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1192593" y="13212762"/>
            <a:ext cx="8153400" cy="76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spc="-239" dirty="0" smtClean="0">
                <a:solidFill>
                  <a:schemeClr val="bg1"/>
                </a:solidFill>
              </a:rPr>
              <a:t>Acknowledgement</a:t>
            </a:r>
            <a:endParaRPr lang="en-SG" sz="4500" spc="-239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837" y="421434"/>
            <a:ext cx="2361859" cy="258052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5" name="Text Box 18"/>
          <p:cNvSpPr txBox="1">
            <a:spLocks noChangeArrowheads="1"/>
          </p:cNvSpPr>
          <p:nvPr/>
        </p:nvSpPr>
        <p:spPr bwMode="auto">
          <a:xfrm>
            <a:off x="0" y="918453"/>
            <a:ext cx="30267275" cy="388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2088" tIns="36039" rIns="72088" bIns="36039">
            <a:spAutoFit/>
          </a:bodyPr>
          <a:lstStyle/>
          <a:p>
            <a:pPr algn="ctr" defTabSz="2582686">
              <a:spcBef>
                <a:spcPct val="50000"/>
              </a:spcBef>
              <a:defRPr/>
            </a:pPr>
            <a:r>
              <a:rPr lang="en-US" sz="960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 SMART SECURITY SYSTEM</a:t>
            </a:r>
          </a:p>
          <a:p>
            <a:pPr algn="ctr" defTabSz="2582686">
              <a:spcBef>
                <a:spcPts val="849"/>
              </a:spcBef>
              <a:defRPr/>
            </a:pPr>
            <a:r>
              <a:rPr lang="en-US" sz="4800" b="1" i="1" dirty="0">
                <a:solidFill>
                  <a:schemeClr val="bg1"/>
                </a:solidFill>
              </a:rPr>
              <a:t>Asif </a:t>
            </a:r>
            <a:r>
              <a:rPr lang="en-US" sz="4800" b="1" i="1" dirty="0" smtClean="0">
                <a:solidFill>
                  <a:schemeClr val="bg1"/>
                </a:solidFill>
              </a:rPr>
              <a:t>Anwar, </a:t>
            </a:r>
            <a:r>
              <a:rPr lang="en-US" sz="4800" b="1" i="1" dirty="0" err="1" smtClean="0">
                <a:solidFill>
                  <a:schemeClr val="bg1"/>
                </a:solidFill>
              </a:rPr>
              <a:t>Fazle</a:t>
            </a:r>
            <a:r>
              <a:rPr lang="en-US" sz="4800" b="1" i="1" dirty="0" smtClean="0">
                <a:solidFill>
                  <a:schemeClr val="bg1"/>
                </a:solidFill>
              </a:rPr>
              <a:t> </a:t>
            </a:r>
            <a:r>
              <a:rPr lang="en-US" sz="4800" b="1" i="1" dirty="0" err="1" smtClean="0">
                <a:solidFill>
                  <a:schemeClr val="bg1"/>
                </a:solidFill>
              </a:rPr>
              <a:t>Elahi</a:t>
            </a:r>
            <a:r>
              <a:rPr lang="en-US" sz="4800" b="1" i="1" dirty="0" smtClean="0">
                <a:solidFill>
                  <a:schemeClr val="bg1"/>
                </a:solidFill>
              </a:rPr>
              <a:t>, </a:t>
            </a:r>
            <a:r>
              <a:rPr lang="en-US" sz="4800" b="1" i="1" dirty="0" err="1" smtClean="0">
                <a:solidFill>
                  <a:schemeClr val="bg1"/>
                </a:solidFill>
              </a:rPr>
              <a:t>Sayeedur</a:t>
            </a:r>
            <a:r>
              <a:rPr lang="en-US" sz="4800" b="1" i="1" dirty="0" smtClean="0">
                <a:solidFill>
                  <a:schemeClr val="bg1"/>
                </a:solidFill>
              </a:rPr>
              <a:t> Rahman</a:t>
            </a:r>
          </a:p>
          <a:p>
            <a:pPr algn="ctr" defTabSz="2582686">
              <a:spcBef>
                <a:spcPts val="849"/>
              </a:spcBef>
              <a:defRPr/>
            </a:pPr>
            <a:r>
              <a:rPr lang="en-US" sz="4800" b="1" i="1" smtClean="0">
                <a:solidFill>
                  <a:schemeClr val="bg1"/>
                </a:solidFill>
              </a:rPr>
              <a:t>Advisor: Dr</a:t>
            </a:r>
            <a:r>
              <a:rPr lang="en-US" sz="4800" b="1" i="1" dirty="0">
                <a:solidFill>
                  <a:schemeClr val="bg1"/>
                </a:solidFill>
              </a:rPr>
              <a:t>. Hasan </a:t>
            </a:r>
            <a:r>
              <a:rPr lang="en-US" sz="4800" b="1" i="1" dirty="0" smtClean="0">
                <a:solidFill>
                  <a:schemeClr val="bg1"/>
                </a:solidFill>
              </a:rPr>
              <a:t>U. </a:t>
            </a:r>
            <a:r>
              <a:rPr lang="en-US" sz="4800" b="1" i="1" dirty="0">
                <a:solidFill>
                  <a:schemeClr val="bg1"/>
                </a:solidFill>
              </a:rPr>
              <a:t>Zaman</a:t>
            </a:r>
          </a:p>
          <a:p>
            <a:pPr algn="ctr" defTabSz="2582686">
              <a:spcBef>
                <a:spcPts val="849"/>
              </a:spcBef>
              <a:defRPr/>
            </a:pPr>
            <a:endParaRPr lang="en-US" sz="3600" b="1" i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005785" y="14231726"/>
            <a:ext cx="9178938" cy="598823"/>
          </a:xfrm>
          <a:prstGeom prst="rect">
            <a:avLst/>
          </a:prstGeom>
          <a:noFill/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8037" y="10337725"/>
            <a:ext cx="8229600" cy="30274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World is moving towards automation creating a high demand of such products.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Low cost reliable system required to fulfill the needs of general people.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 market Computable Product to make a commercial system.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229637" y="18168942"/>
            <a:ext cx="8153400" cy="2381106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C How to Program by 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Paul Dietel &amp; Harvey Dietel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  <a:hlinkClick r:id="rId5"/>
              </a:rPr>
              <a:t> 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Fundamentals </a:t>
            </a: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of electric circuits 4th edition by Alexander S</a:t>
            </a:r>
            <a:r>
              <a:rPr lang="en-US" sz="3000" b="1" dirty="0" smtClean="0">
                <a:latin typeface="Times New Roman" pitchFamily="18" charset="0"/>
                <a:cs typeface="Times New Roman" pitchFamily="18" charset="0"/>
              </a:rPr>
              <a:t>adiku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000" b="1" dirty="0">
                <a:latin typeface="Times New Roman" pitchFamily="18" charset="0"/>
                <a:cs typeface="Times New Roman" pitchFamily="18" charset="0"/>
              </a:rPr>
              <a:t>Electronic devices 9th edition by Thomas Floyd</a:t>
            </a:r>
            <a:endParaRPr lang="en-US" sz="3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192593" y="13987646"/>
            <a:ext cx="8153400" cy="2935104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Thanks to our supervisor Dr. Hasan Uz Zaman who is a prestigious faculty member of ECE department, NSU for guiding us with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valuable advice and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for keeping track of our project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progress.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104437" y="15574962"/>
            <a:ext cx="9966960" cy="50292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 bwMode="auto">
          <a:xfrm>
            <a:off x="14981237" y="16922750"/>
            <a:ext cx="2819400" cy="2800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341" tIns="144176" rIns="288341" bIns="144176" numCol="1" anchor="t" anchorCtr="0" compatLnSpc="1">
            <a:prstTxWarp prst="textNoShape">
              <a:avLst/>
            </a:prstTxWarp>
            <a:noAutofit/>
          </a:bodyPr>
          <a:lstStyle/>
          <a:p>
            <a:pPr marL="50457" defTabSz="2582686" eaLnBrk="0" hangingPunct="0">
              <a:spcBef>
                <a:spcPct val="20000"/>
              </a:spcBef>
              <a:defRPr/>
            </a:pP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Motor driver and alarm circuit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Can control the clockwise and anticlockwise rotation of any type of dc motor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Can power any type of LED and buzzer and produce a alarm effect.</a:t>
            </a:r>
          </a:p>
        </p:txBody>
      </p:sp>
      <p:sp>
        <p:nvSpPr>
          <p:cNvPr id="68" name="Content Placeholder 2"/>
          <p:cNvSpPr txBox="1">
            <a:spLocks/>
          </p:cNvSpPr>
          <p:nvPr/>
        </p:nvSpPr>
        <p:spPr bwMode="auto">
          <a:xfrm>
            <a:off x="12314237" y="16922750"/>
            <a:ext cx="3048000" cy="3694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341" tIns="144176" rIns="288341" bIns="144176" numCol="1" anchor="t" anchorCtr="0" compatLnSpc="1">
            <a:prstTxWarp prst="textNoShape">
              <a:avLst/>
            </a:prstTxWarp>
            <a:noAutofit/>
          </a:bodyPr>
          <a:lstStyle/>
          <a:p>
            <a:pPr marL="50457" defTabSz="2582686" eaLnBrk="0" hangingPunct="0">
              <a:spcBef>
                <a:spcPct val="20000"/>
              </a:spcBef>
              <a:defRPr/>
            </a:pP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Microcontroller: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Serial communication between two Atmega 328p microcontrollers.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Independent reset button for troubleshooting.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Minimal cost design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Capacitor banks ensure uninterrupted power while switching from Ac to battery backup</a:t>
            </a:r>
            <a:r>
              <a:rPr lang="en-US" sz="2400" dirty="0">
                <a:latin typeface="+mn-lt"/>
                <a:cs typeface="+mn-cs"/>
              </a:rPr>
              <a:t>.</a:t>
            </a: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1095037" y="8869362"/>
            <a:ext cx="8153400" cy="853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System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0137793" y="4297362"/>
            <a:ext cx="9933604" cy="8358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5400" b="1" dirty="0" smtClean="0">
                <a:solidFill>
                  <a:schemeClr val="bg1"/>
                </a:solidFill>
              </a:rPr>
              <a:t>Features</a:t>
            </a:r>
            <a:endParaRPr lang="en-SG" sz="45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137793" y="5133163"/>
            <a:ext cx="9933604" cy="351987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Password protected door lock.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Various types of sensors along with motion sensors for advanced security.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Generates a text message to the owner when the property is breached by intruders.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Signals an </a:t>
            </a: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alarm in case of an intrusion.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Controls your home from your cell phone.</a:t>
            </a:r>
          </a:p>
        </p:txBody>
      </p:sp>
      <p:pic>
        <p:nvPicPr>
          <p:cNvPr id="77" name="Picture 76" descr="pp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793" y="8869362"/>
            <a:ext cx="9933604" cy="554407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1229637" y="5059362"/>
            <a:ext cx="8153400" cy="401232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 SIM 900A GSM module			3000 BDT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Atmega328p Microcontroller *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2		320 BDT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LCD Display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(16*2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)				230 BDT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PIR 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Motion sensor *2				320 </a:t>
            </a: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BDT 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Magnetic Sensor					220 BDT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IR Laser diode					55 BDT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latin typeface="Times New Roman" pitchFamily="18" charset="0"/>
                <a:cs typeface="Times New Roman" pitchFamily="18" charset="0"/>
              </a:rPr>
              <a:t>4500mAh Rechargeable battery*2		600 BDT </a:t>
            </a:r>
          </a:p>
          <a:p>
            <a:pPr>
              <a:buFont typeface="Arial" pitchFamily="34" charset="0"/>
              <a:buChar char="•"/>
            </a:pPr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Miscellaneous					1095 BDT</a:t>
            </a:r>
          </a:p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Total costs :				       5840 BDT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1229637" y="4297362"/>
            <a:ext cx="8136994" cy="7755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Cost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1229637" y="9478962"/>
            <a:ext cx="8153400" cy="8370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Conclusion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229637" y="10317162"/>
            <a:ext cx="8153400" cy="247343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The project was completed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successfully  exceeding initial target.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Cost of the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system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has been reduced to almost half of that of the existing systems.</a:t>
            </a:r>
          </a:p>
          <a:p>
            <a:pPr marL="360429" indent="-360429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Uninterrupted power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supply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guarantees security 24/7.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84237" y="13752707"/>
            <a:ext cx="8153400" cy="8534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88" tIns="36039" rIns="72088" bIns="36039" rtlCol="0" anchor="ctr"/>
          <a:lstStyle/>
          <a:p>
            <a:pPr algn="ctr"/>
            <a:r>
              <a:rPr lang="en-SG" sz="4500" dirty="0" smtClean="0">
                <a:solidFill>
                  <a:schemeClr val="bg1"/>
                </a:solidFill>
              </a:rPr>
              <a:t>Designs</a:t>
            </a:r>
            <a:endParaRPr lang="en-SG" sz="45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84237" y="14606174"/>
            <a:ext cx="8138160" cy="603504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txBody>
          <a:bodyPr wrap="square" lIns="72088" tIns="36039" rIns="72088" bIns="36039" rtlCol="0">
            <a:spAutoFit/>
          </a:bodyPr>
          <a:lstStyle/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60429" indent="-360429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01" y="14787048"/>
            <a:ext cx="3438644" cy="5664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Content Placeholder 2"/>
          <p:cNvSpPr txBox="1">
            <a:spLocks/>
          </p:cNvSpPr>
          <p:nvPr/>
        </p:nvSpPr>
        <p:spPr bwMode="auto">
          <a:xfrm>
            <a:off x="4389437" y="14907442"/>
            <a:ext cx="4343400" cy="5134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341" tIns="144176" rIns="288341" bIns="144176" numCol="1" anchor="t" anchorCtr="0" compatLnSpc="1">
            <a:prstTxWarp prst="textNoShape">
              <a:avLst/>
            </a:prstTxWarp>
            <a:normAutofit fontScale="32500" lnSpcReduction="20000"/>
          </a:bodyPr>
          <a:lstStyle/>
          <a:p>
            <a:pPr marL="50457" defTabSz="2582686" eaLnBrk="0" hangingPunct="0">
              <a:spcBef>
                <a:spcPct val="20000"/>
              </a:spcBef>
              <a:defRPr/>
            </a:pPr>
            <a:r>
              <a:rPr lang="en-US" sz="7600" b="1" u="sng" dirty="0" smtClean="0">
                <a:latin typeface="Times New Roman" pitchFamily="18" charset="0"/>
                <a:cs typeface="Times New Roman" pitchFamily="18" charset="0"/>
              </a:rPr>
              <a:t>LCD and Keypad Module: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Password protected system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Controls everything by the push of a button.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Calls the owner via GSM network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Generates a text message when wrong password is entered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>
                <a:latin typeface="Times New Roman" pitchFamily="18" charset="0"/>
                <a:cs typeface="Times New Roman" pitchFamily="18" charset="0"/>
              </a:rPr>
              <a:t>Automatically detects </a:t>
            </a: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users when they are near the module.</a:t>
            </a:r>
            <a:endParaRPr lang="en-US" sz="6400" dirty="0">
              <a:latin typeface="Times New Roman" pitchFamily="18" charset="0"/>
              <a:cs typeface="Times New Roman" pitchFamily="18" charset="0"/>
            </a:endParaRP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Controls electromechanical door locks.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6400" dirty="0" smtClean="0">
                <a:latin typeface="Times New Roman" pitchFamily="18" charset="0"/>
                <a:cs typeface="Times New Roman" pitchFamily="18" charset="0"/>
              </a:rPr>
              <a:t>Arms and disarms the security system.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6400" dirty="0" smtClean="0">
              <a:latin typeface="Times New Roman" pitchFamily="18" charset="0"/>
              <a:cs typeface="Times New Roman" pitchFamily="18" charset="0"/>
            </a:endParaRP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6400" dirty="0" smtClean="0">
              <a:latin typeface="Times New Roman" pitchFamily="18" charset="0"/>
              <a:cs typeface="Times New Roman" pitchFamily="18" charset="0"/>
            </a:endParaRP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6400" dirty="0" smtClean="0">
              <a:latin typeface="Times New Roman" pitchFamily="18" charset="0"/>
              <a:cs typeface="Times New Roman" pitchFamily="18" charset="0"/>
            </a:endParaRP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6400" dirty="0" smtClean="0">
              <a:latin typeface="Times New Roman" pitchFamily="18" charset="0"/>
              <a:cs typeface="Times New Roman" pitchFamily="18" charset="0"/>
            </a:endParaRPr>
          </a:p>
          <a:p>
            <a:pPr algn="ctr" defTabSz="2582686" eaLnBrk="0" hangingPunct="0">
              <a:spcBef>
                <a:spcPct val="20000"/>
              </a:spcBef>
              <a:defRPr/>
            </a:pPr>
            <a:endParaRPr lang="en-US" sz="8800" dirty="0" smtClean="0">
              <a:latin typeface="+mn-lt"/>
              <a:cs typeface="+mn-cs"/>
            </a:endParaRPr>
          </a:p>
          <a:p>
            <a:pPr algn="ctr" defTabSz="2582686" eaLnBrk="0" hangingPunct="0">
              <a:spcBef>
                <a:spcPct val="20000"/>
              </a:spcBef>
              <a:defRPr/>
            </a:pPr>
            <a:endParaRPr lang="en-US" sz="8800" dirty="0" smtClean="0">
              <a:latin typeface="+mn-lt"/>
              <a:cs typeface="+mn-cs"/>
            </a:endParaRPr>
          </a:p>
          <a:p>
            <a:pPr marL="50457" algn="ctr" defTabSz="2582686" eaLnBrk="0" hangingPunct="0">
              <a:spcBef>
                <a:spcPct val="20000"/>
              </a:spcBef>
              <a:defRPr/>
            </a:pPr>
            <a:endParaRPr lang="en-US" sz="8800" dirty="0" smtClean="0">
              <a:latin typeface="+mn-lt"/>
              <a:cs typeface="+mn-cs"/>
            </a:endParaRPr>
          </a:p>
          <a:p>
            <a:pPr algn="ctr" defTabSz="2582686" eaLnBrk="0" hangingPunct="0">
              <a:spcBef>
                <a:spcPct val="20000"/>
              </a:spcBef>
              <a:defRPr/>
            </a:pPr>
            <a:endParaRPr lang="en-US" sz="8800" dirty="0">
              <a:latin typeface="+mn-lt"/>
              <a:cs typeface="+mn-cs"/>
            </a:endParaRPr>
          </a:p>
        </p:txBody>
      </p:sp>
      <p:pic>
        <p:nvPicPr>
          <p:cNvPr id="71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792" y="15576265"/>
            <a:ext cx="2154759" cy="1204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324" y="15576265"/>
            <a:ext cx="2492914" cy="12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Content Placeholder 2"/>
          <p:cNvSpPr txBox="1">
            <a:spLocks/>
          </p:cNvSpPr>
          <p:nvPr/>
        </p:nvSpPr>
        <p:spPr bwMode="auto">
          <a:xfrm>
            <a:off x="9952037" y="16922750"/>
            <a:ext cx="2819400" cy="2625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341" tIns="144176" rIns="288341" bIns="144176" numCol="1" anchor="t" anchorCtr="0" compatLnSpc="1">
            <a:prstTxWarp prst="textNoShape">
              <a:avLst/>
            </a:prstTxWarp>
            <a:noAutofit/>
          </a:bodyPr>
          <a:lstStyle/>
          <a:p>
            <a:pPr marL="50457" defTabSz="2582686" eaLnBrk="0" hangingPunct="0">
              <a:spcBef>
                <a:spcPct val="20000"/>
              </a:spcBef>
              <a:defRPr/>
            </a:pP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Power Management: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Uninterrupted power supply up to 8hr in case of load shedding.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Automatic switching from AC to battery backup.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Charges the battery automatically.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Four different output voltage</a:t>
            </a:r>
            <a:endParaRPr lang="en-US" sz="2800" dirty="0">
              <a:latin typeface="+mn-lt"/>
              <a:cs typeface="+mn-cs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8661" y="15610658"/>
            <a:ext cx="2459576" cy="1181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0636" y="15599903"/>
            <a:ext cx="2209801" cy="118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" name="Content Placeholder 2"/>
          <p:cNvSpPr txBox="1">
            <a:spLocks/>
          </p:cNvSpPr>
          <p:nvPr/>
        </p:nvSpPr>
        <p:spPr bwMode="auto">
          <a:xfrm>
            <a:off x="17419637" y="16922157"/>
            <a:ext cx="2819400" cy="343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288341" tIns="144176" rIns="288341" bIns="144176" numCol="1" anchor="t" anchorCtr="0" compatLnSpc="1">
            <a:prstTxWarp prst="textNoShape">
              <a:avLst/>
            </a:prstTxWarp>
            <a:noAutofit/>
          </a:bodyPr>
          <a:lstStyle/>
          <a:p>
            <a:pPr marL="50457" defTabSz="2582686" eaLnBrk="0" hangingPunct="0">
              <a:spcBef>
                <a:spcPct val="20000"/>
              </a:spcBef>
              <a:defRPr/>
            </a:pPr>
            <a:r>
              <a:rPr lang="en-US" sz="1800" u="sng" dirty="0" smtClean="0">
                <a:latin typeface="Times New Roman" pitchFamily="18" charset="0"/>
                <a:cs typeface="Times New Roman" pitchFamily="18" charset="0"/>
              </a:rPr>
              <a:t>GSM Board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Programmed to call the owner at the push of a button.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Generates an SMS when a wrong password is entered.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Generates SMS in case of unauthorized entry.</a:t>
            </a:r>
          </a:p>
          <a:p>
            <a:pPr defTabSz="2582686"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Controls the whole system remotely via SMS</a:t>
            </a:r>
            <a:endParaRPr lang="en-US" sz="28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63" grpId="0"/>
      <p:bldP spid="74" grpId="0"/>
      <p:bldP spid="8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9679</TotalTime>
  <Words>420</Words>
  <Application>Microsoft Office PowerPoint</Application>
  <PresentationFormat>Custom</PresentationFormat>
  <Paragraphs>92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Trebuchet MS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badhon</dc:creator>
  <cp:lastModifiedBy>Hasan Zaman</cp:lastModifiedBy>
  <cp:revision>1010</cp:revision>
  <cp:lastPrinted>1601-01-01T00:00:00Z</cp:lastPrinted>
  <dcterms:created xsi:type="dcterms:W3CDTF">1601-01-01T00:00:00Z</dcterms:created>
  <dcterms:modified xsi:type="dcterms:W3CDTF">2016-02-28T19:09:30Z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